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0"/>
  </p:notesMasterIdLst>
  <p:handoutMasterIdLst>
    <p:handoutMasterId r:id="rId21"/>
  </p:handoutMasterIdLst>
  <p:sldIdLst>
    <p:sldId id="262" r:id="rId3"/>
    <p:sldId id="415" r:id="rId4"/>
    <p:sldId id="298" r:id="rId5"/>
    <p:sldId id="412" r:id="rId6"/>
    <p:sldId id="343" r:id="rId7"/>
    <p:sldId id="408" r:id="rId8"/>
    <p:sldId id="409" r:id="rId9"/>
    <p:sldId id="313" r:id="rId10"/>
    <p:sldId id="308" r:id="rId11"/>
    <p:sldId id="325" r:id="rId12"/>
    <p:sldId id="410" r:id="rId13"/>
    <p:sldId id="316" r:id="rId14"/>
    <p:sldId id="413" r:id="rId15"/>
    <p:sldId id="414" r:id="rId16"/>
    <p:sldId id="327" r:id="rId17"/>
    <p:sldId id="335" r:id="rId18"/>
    <p:sldId id="406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B50D"/>
    <a:srgbClr val="008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>
      <p:cViewPr varScale="1">
        <p:scale>
          <a:sx n="116" d="100"/>
          <a:sy n="116" d="100"/>
        </p:scale>
        <p:origin x="9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8E85-E022-4DA2-8EA0-14F2CEDA618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7917F-EC63-4F3B-881F-0FE1EF2B0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6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61FE-6587-4263-9D3F-025C8A8C25E9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5EFD-2BED-4BEA-917D-15A62757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3688-AD8A-4A4E-8158-44670936F82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4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4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2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2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18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3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6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9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7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6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7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6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1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08912" cy="576064"/>
          </a:xfrm>
          <a:solidFill>
            <a:srgbClr val="00AEEF"/>
          </a:solidFill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PENTOMINOES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11349"/>
            <a:ext cx="8229600" cy="4021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err="1"/>
              <a:t>Pentominoes</a:t>
            </a:r>
            <a:r>
              <a:rPr lang="en-US" dirty="0"/>
              <a:t> are….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26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2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7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6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4227861" y="2037700"/>
            <a:ext cx="2124535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24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SUBTITLE 2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679" y="3212976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1041679" y="2050337"/>
            <a:ext cx="2092069" cy="437303"/>
          </a:xfrm>
          <a:prstGeom prst="rect">
            <a:avLst/>
          </a:prstGeom>
          <a:solidFill>
            <a:srgbClr val="FFB50C"/>
          </a:solidFill>
          <a:ln w="6350">
            <a:solidFill>
              <a:srgbClr val="FFB50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0"/>
                <a:cs typeface="Arial" pitchFamily="34" charset="0"/>
              </a:rPr>
              <a:t>SUBTITLE 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1041679" y="2708094"/>
            <a:ext cx="1485277" cy="360040"/>
          </a:xfrm>
          <a:prstGeom prst="rect">
            <a:avLst/>
          </a:prstGeom>
          <a:solidFill>
            <a:srgbClr val="EE1C6D"/>
          </a:solidFill>
          <a:ln w="6350">
            <a:solidFill>
              <a:srgbClr val="EE1C6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FFFFFF"/>
                </a:solidFill>
                <a:latin typeface="Gill Sans MT" pitchFamily="34" charset="0"/>
                <a:cs typeface="Arial" pitchFamily="34" charset="0"/>
              </a:rPr>
              <a:t>SUBTITLE 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38734"/>
            <a:ext cx="4032448" cy="490066"/>
          </a:xfrm>
          <a:solidFill>
            <a:srgbClr val="00AEEF"/>
          </a:solidFill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PENTOMINOES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21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5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3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Gill Sans MT" pitchFamily="34" charset="0"/>
                <a:cs typeface="Arial" pitchFamily="34" charset="0"/>
              </a:rPr>
              <a:t>TEACHER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Tangrams and </a:t>
            </a:r>
            <a:r>
              <a:rPr lang="en-US" dirty="0" err="1"/>
              <a:t>pentominoes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642227" y="188317"/>
            <a:ext cx="7818610" cy="318889"/>
            <a:chOff x="1195" y="-121"/>
            <a:chExt cx="9316" cy="569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195" y="-121"/>
              <a:ext cx="93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BD29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BD2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Gill Sans MT" pitchFamily="34" charset="0"/>
                  <a:cs typeface="Arial" pitchFamily="34" charset="0"/>
                </a:rPr>
                <a:t>COUNT ON US    </a:t>
              </a:r>
              <a:r>
                <a:rPr kumimoji="0" lang="en-GB" altLang="en-US" sz="17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Gill Sans MT" pitchFamily="34" charset="0"/>
                  <a:cs typeface="Arial" pitchFamily="34" charset="0"/>
                </a:rPr>
                <a:t>PRIMARY CHALLENGE</a:t>
              </a:r>
              <a:endPara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-108520" y="4869160"/>
            <a:ext cx="2016224" cy="1988840"/>
            <a:chOff x="7" y="14310"/>
            <a:chExt cx="2520" cy="2520"/>
          </a:xfrm>
        </p:grpSpPr>
        <p:sp>
          <p:nvSpPr>
            <p:cNvPr id="10" name="Diagonal Stripe 5"/>
            <p:cNvSpPr>
              <a:spLocks/>
            </p:cNvSpPr>
            <p:nvPr/>
          </p:nvSpPr>
          <p:spPr bwMode="auto">
            <a:xfrm flipH="1">
              <a:off x="7" y="14931"/>
              <a:ext cx="1895" cy="1895"/>
            </a:xfrm>
            <a:custGeom>
              <a:avLst/>
              <a:gdLst>
                <a:gd name="T0" fmla="*/ 0 w 1981200"/>
                <a:gd name="T1" fmla="*/ 1203325 h 1981268"/>
                <a:gd name="T2" fmla="*/ 1203325 w 1981200"/>
                <a:gd name="T3" fmla="*/ 0 h 1981268"/>
                <a:gd name="T4" fmla="*/ 1203325 w 1981200"/>
                <a:gd name="T5" fmla="*/ 606208 h 1981268"/>
                <a:gd name="T6" fmla="*/ 597661 w 1981200"/>
                <a:gd name="T7" fmla="*/ 1203325 h 1981268"/>
                <a:gd name="T8" fmla="*/ 0 w 1981200"/>
                <a:gd name="T9" fmla="*/ 1203325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998118"/>
                  </a:lnTo>
                  <a:lnTo>
                    <a:pt x="984012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FFB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iagonal Stripe 5"/>
            <p:cNvSpPr>
              <a:spLocks/>
            </p:cNvSpPr>
            <p:nvPr/>
          </p:nvSpPr>
          <p:spPr bwMode="auto">
            <a:xfrm flipH="1">
              <a:off x="7" y="14310"/>
              <a:ext cx="2520" cy="2520"/>
            </a:xfrm>
            <a:custGeom>
              <a:avLst/>
              <a:gdLst>
                <a:gd name="T0" fmla="*/ 0 w 1981200"/>
                <a:gd name="T1" fmla="*/ 1600200 h 1981268"/>
                <a:gd name="T2" fmla="*/ 1600200 w 1981200"/>
                <a:gd name="T3" fmla="*/ 0 h 1981268"/>
                <a:gd name="T4" fmla="*/ 1600200 w 1981200"/>
                <a:gd name="T5" fmla="*/ 533400 h 1981268"/>
                <a:gd name="T6" fmla="*/ 533400 w 1981200"/>
                <a:gd name="T7" fmla="*/ 1600200 h 1981268"/>
                <a:gd name="T8" fmla="*/ 0 w 1981200"/>
                <a:gd name="T9" fmla="*/ 1600200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660423"/>
                  </a:lnTo>
                  <a:lnTo>
                    <a:pt x="660400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EE1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" name="Picture 2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730" y="5776332"/>
            <a:ext cx="1521851" cy="10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6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5" r:id="rId3"/>
  </p:sldLayoutIdLst>
  <p:txStyles>
    <p:titleStyle>
      <a:lvl1pPr marL="0" marR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ts val="1000"/>
        </a:spcAft>
        <a:buNone/>
        <a:tabLst/>
        <a:defRPr sz="4000" kern="1200">
          <a:solidFill>
            <a:srgbClr val="00AEE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2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50812"/>
            <a:ext cx="2033474" cy="1368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231" y="1147438"/>
            <a:ext cx="7343280" cy="656857"/>
          </a:xfrm>
          <a:solidFill>
            <a:srgbClr val="FFB50D"/>
          </a:solidFill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PRIMARY CHALLENGE 2023</a:t>
            </a:r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36512" y="4764484"/>
            <a:ext cx="2027238" cy="2120900"/>
            <a:chOff x="7" y="14310"/>
            <a:chExt cx="2520" cy="2520"/>
          </a:xfrm>
        </p:grpSpPr>
        <p:sp>
          <p:nvSpPr>
            <p:cNvPr id="6" name="Diagonal Stripe 5"/>
            <p:cNvSpPr>
              <a:spLocks/>
            </p:cNvSpPr>
            <p:nvPr/>
          </p:nvSpPr>
          <p:spPr bwMode="auto">
            <a:xfrm flipH="1">
              <a:off x="7" y="14931"/>
              <a:ext cx="1895" cy="1895"/>
            </a:xfrm>
            <a:custGeom>
              <a:avLst/>
              <a:gdLst>
                <a:gd name="T0" fmla="*/ 0 w 1981200"/>
                <a:gd name="T1" fmla="*/ 1203325 h 1981268"/>
                <a:gd name="T2" fmla="*/ 1203325 w 1981200"/>
                <a:gd name="T3" fmla="*/ 0 h 1981268"/>
                <a:gd name="T4" fmla="*/ 1203325 w 1981200"/>
                <a:gd name="T5" fmla="*/ 606208 h 1981268"/>
                <a:gd name="T6" fmla="*/ 597661 w 1981200"/>
                <a:gd name="T7" fmla="*/ 1203325 h 1981268"/>
                <a:gd name="T8" fmla="*/ 0 w 1981200"/>
                <a:gd name="T9" fmla="*/ 1203325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998118"/>
                  </a:lnTo>
                  <a:lnTo>
                    <a:pt x="984012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FFB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Diagonal Stripe 5"/>
            <p:cNvSpPr>
              <a:spLocks/>
            </p:cNvSpPr>
            <p:nvPr/>
          </p:nvSpPr>
          <p:spPr bwMode="auto">
            <a:xfrm flipH="1">
              <a:off x="7" y="14310"/>
              <a:ext cx="2520" cy="2520"/>
            </a:xfrm>
            <a:custGeom>
              <a:avLst/>
              <a:gdLst>
                <a:gd name="T0" fmla="*/ 0 w 1981200"/>
                <a:gd name="T1" fmla="*/ 1600200 h 1981268"/>
                <a:gd name="T2" fmla="*/ 1600200 w 1981200"/>
                <a:gd name="T3" fmla="*/ 0 h 1981268"/>
                <a:gd name="T4" fmla="*/ 1600200 w 1981200"/>
                <a:gd name="T5" fmla="*/ 533400 h 1981268"/>
                <a:gd name="T6" fmla="*/ 533400 w 1981200"/>
                <a:gd name="T7" fmla="*/ 1600200 h 1981268"/>
                <a:gd name="T8" fmla="*/ 0 w 1981200"/>
                <a:gd name="T9" fmla="*/ 1600200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660423"/>
                  </a:lnTo>
                  <a:lnTo>
                    <a:pt x="660400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EE1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90726" y="5652527"/>
            <a:ext cx="4526759" cy="864096"/>
          </a:xfrm>
          <a:prstGeom prst="rect">
            <a:avLst/>
          </a:prstGeom>
          <a:solidFill>
            <a:srgbClr val="00AEEF"/>
          </a:solidFill>
          <a:ln w="6350">
            <a:solidFill>
              <a:srgbClr val="00AEE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HEATS: May 2023</a:t>
            </a:r>
          </a:p>
        </p:txBody>
      </p:sp>
      <p:pic>
        <p:nvPicPr>
          <p:cNvPr id="11" name="Picture 2" descr="C:\Users\hmcadam\AppData\Local\Microsoft\Windows\Temporary Internet Files\Content.Outlook\KOV3JVOE\Bridges Workbook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1" y="1826104"/>
            <a:ext cx="7714488" cy="36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D7CFBB-E39E-20DD-2363-5FEA7184F8F2}"/>
              </a:ext>
            </a:extLst>
          </p:cNvPr>
          <p:cNvSpPr txBox="1"/>
          <p:nvPr/>
        </p:nvSpPr>
        <p:spPr>
          <a:xfrm>
            <a:off x="697573" y="620688"/>
            <a:ext cx="4595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COUNT ON US</a:t>
            </a:r>
            <a:endParaRPr lang="en-GB" sz="2800" dirty="0">
              <a:effectLst/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8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 TIME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See you soon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7A526-7E2D-4C4C-B227-071B9CA87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98119"/>
            <a:ext cx="2599727" cy="22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3:  C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reaking    A Day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Elite Codebreakers?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38D7E-362E-264F-A29A-F1633BBA9892}"/>
              </a:ext>
            </a:extLst>
          </p:cNvPr>
          <p:cNvSpPr/>
          <p:nvPr/>
        </p:nvSpPr>
        <p:spPr>
          <a:xfrm>
            <a:off x="1187624" y="3429000"/>
            <a:ext cx="6768752" cy="271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are you going on your class day out in London?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 you need to buy for your trip?</a:t>
            </a:r>
          </a:p>
        </p:txBody>
      </p:sp>
    </p:spTree>
    <p:extLst>
      <p:ext uri="{BB962C8B-B14F-4D97-AF65-F5344CB8AC3E}">
        <p14:creationId xmlns:p14="http://schemas.microsoft.com/office/powerpoint/2010/main" val="39092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3:  C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reaking    A Day Trip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96C28-0F60-8D4E-A9AC-12E299A6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219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task: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 minutes total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Buy 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items you will need from the pricelist.</a:t>
            </a:r>
          </a:p>
          <a:p>
            <a:pPr>
              <a:buFont typeface="Wingdings" pitchFamily="2" charset="2"/>
              <a:buChar char="Ø"/>
            </a:pP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  <a:endParaRPr lang="en-GB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Work out price for all 4 items and your change.</a:t>
            </a:r>
          </a:p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 – Bonus</a:t>
            </a:r>
            <a:r>
              <a:rPr lang="en-US" sz="2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Work out where you are going.</a:t>
            </a:r>
          </a:p>
        </p:txBody>
      </p:sp>
    </p:spTree>
    <p:extLst>
      <p:ext uri="{BB962C8B-B14F-4D97-AF65-F5344CB8AC3E}">
        <p14:creationId xmlns:p14="http://schemas.microsoft.com/office/powerpoint/2010/main" val="8547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96C28-0F60-8D4E-A9AC-12E299A6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get: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Clues for the items you need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Pricelist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Answer sheet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collect: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BONUS: Clue to where you will be going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F766A-3805-4AED-CC09-1F29D008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7606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3:  C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reaking    A Day Trip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6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96C28-0F60-8D4E-A9AC-12E299A6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clue sheets look like?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F766A-3805-4AED-CC09-1F29D008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7606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3:  C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reaking    A Day Trip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FB311-2863-C2CD-3BB3-0C8535AB1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8894" y="1412776"/>
            <a:ext cx="48462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021907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Sheet</a:t>
            </a:r>
            <a:r>
              <a:rPr lang="en-GB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Record the clue and item to buy </a:t>
            </a:r>
            <a:endParaRPr lang="en-GB" sz="2800" dirty="0">
              <a:solidFill>
                <a:srgbClr val="00B0F0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F402D-D60E-DB42-BA9A-01BBAA2B2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644" y="2420888"/>
            <a:ext cx="6408712" cy="45287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C35F0B-C048-DC4F-AFB7-B403355FD399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426614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96C28-0F60-8D4E-A9AC-12E299A6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7" y="1488728"/>
            <a:ext cx="8229600" cy="430599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35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Reminder:    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clues – 4 items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£20 (change?)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are you going?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 mins – teachers give out packs: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Pricelist, Answer Sheet and Clues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9" name="Picture 2" descr="C:\Users\hmcadam\AppData\Local\Microsoft\Windows\Temporary Internet Files\Content.Outlook\KOV3JVOE\Bridges Workbook (2).jpg">
            <a:extLst>
              <a:ext uri="{FF2B5EF4-FFF2-40B4-BE49-F238E27FC236}">
                <a16:creationId xmlns:a16="http://schemas.microsoft.com/office/drawing/2014/main" id="{61AC7856-D6FA-F042-B827-C4C6576A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3768">
            <a:off x="5456554" y="1969706"/>
            <a:ext cx="2626713" cy="12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A941C-FA8A-6A2D-0143-5C7AC6931A96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204224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 everyone!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fantastic time we’ve had doing the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on Us Challenge.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CBB78-88AF-8349-8F5A-0E085E90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33" y="4146420"/>
            <a:ext cx="970921" cy="9672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85C21F2-E4C5-684C-94EE-97B9F388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05472">
            <a:off x="622371" y="1870286"/>
            <a:ext cx="1087844" cy="1126588"/>
          </a:xfrm>
          <a:prstGeom prst="rect">
            <a:avLst/>
          </a:prstGeom>
          <a:solidFill>
            <a:srgbClr val="FFC000"/>
          </a:solidFill>
          <a:effectLst>
            <a:outerShdw blurRad="162459" dist="96238" algn="l" rotWithShape="0">
              <a:prstClr val="black">
                <a:alpha val="55617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95599-D9C8-F348-B657-CD05E2385112}"/>
              </a:ext>
            </a:extLst>
          </p:cNvPr>
          <p:cNvGrpSpPr/>
          <p:nvPr/>
        </p:nvGrpSpPr>
        <p:grpSpPr>
          <a:xfrm>
            <a:off x="7217187" y="4133358"/>
            <a:ext cx="1070582" cy="975872"/>
            <a:chOff x="0" y="0"/>
            <a:chExt cx="1371465" cy="125009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82750A5-BDB6-1749-AD6A-6B5EBACA2D62}"/>
                </a:ext>
              </a:extLst>
            </p:cNvPr>
            <p:cNvSpPr/>
            <p:nvPr/>
          </p:nvSpPr>
          <p:spPr>
            <a:xfrm rot="5400000">
              <a:off x="-300809" y="309342"/>
              <a:ext cx="1248683" cy="630000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00BA14-6305-9A41-87EF-7237AF31E3CB}"/>
                </a:ext>
              </a:extLst>
            </p:cNvPr>
            <p:cNvGrpSpPr/>
            <p:nvPr/>
          </p:nvGrpSpPr>
          <p:grpSpPr>
            <a:xfrm>
              <a:off x="117566" y="179076"/>
              <a:ext cx="391885" cy="404948"/>
              <a:chOff x="0" y="0"/>
              <a:chExt cx="391885" cy="40494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E4E825-9BB6-C041-B391-CE04E64E58FD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9C0C818-2A88-BD44-84B3-8A1260553085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17F7F78-3CF6-BD47-96E0-A86FED39679A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82057B-ACAB-F54C-9114-6956D41D002B}"/>
                </a:ext>
              </a:extLst>
            </p:cNvPr>
            <p:cNvGrpSpPr/>
            <p:nvPr/>
          </p:nvGrpSpPr>
          <p:grpSpPr>
            <a:xfrm>
              <a:off x="117566" y="740779"/>
              <a:ext cx="391885" cy="404948"/>
              <a:chOff x="0" y="0"/>
              <a:chExt cx="391885" cy="40494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823A9D1-7849-1940-A15A-A58C99C54451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D0AE8B9-703A-6443-8B7D-4B798807AEC6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638E3BB-EDB1-2242-AE10-506CA7FCB416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F3F6511-3CAC-5740-BA15-F3A4D84FE0F5}"/>
                </a:ext>
              </a:extLst>
            </p:cNvPr>
            <p:cNvSpPr/>
            <p:nvPr/>
          </p:nvSpPr>
          <p:spPr>
            <a:xfrm rot="5400000">
              <a:off x="430394" y="309024"/>
              <a:ext cx="1248683" cy="63345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45E2BE-0BAE-4A46-A85E-D7F3D46B2F37}"/>
                </a:ext>
              </a:extLst>
            </p:cNvPr>
            <p:cNvCxnSpPr/>
            <p:nvPr/>
          </p:nvCxnSpPr>
          <p:spPr>
            <a:xfrm>
              <a:off x="718457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B100B9-5EFB-104F-B768-9B10B1884107}"/>
                </a:ext>
              </a:extLst>
            </p:cNvPr>
            <p:cNvGrpSpPr/>
            <p:nvPr/>
          </p:nvGrpSpPr>
          <p:grpSpPr>
            <a:xfrm>
              <a:off x="822960" y="152950"/>
              <a:ext cx="391886" cy="418012"/>
              <a:chOff x="0" y="0"/>
              <a:chExt cx="391886" cy="41801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18C96A5-0BEC-354D-A3BD-1164B108F37E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4DC3ED4-99EA-084F-A0B7-0F1EE439E910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12EE1E8-E05B-5D48-A15F-E31B566C31F3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2702710-54CC-3443-AE12-4D0289965644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6521292-E817-0340-9B57-2476A94D3097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0506C5-2929-0D4C-8F81-682738444D02}"/>
                </a:ext>
              </a:extLst>
            </p:cNvPr>
            <p:cNvGrpSpPr/>
            <p:nvPr/>
          </p:nvGrpSpPr>
          <p:grpSpPr>
            <a:xfrm>
              <a:off x="836023" y="740779"/>
              <a:ext cx="391886" cy="418012"/>
              <a:chOff x="0" y="0"/>
              <a:chExt cx="391886" cy="41801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3BFCFB-9386-9845-AF2A-6B232E7E51B3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F28422B-1B8C-674B-AD4C-DEA925B7D947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39E1DAE-7FCB-4B47-8F1E-A9A0378A58CC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7909A4B-AAAB-2F4C-8EF7-2A3929CE7D33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02BAFFF-8261-8849-B445-D458E1790E4A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05B784-5FC1-F342-A017-BC347EF67F38}"/>
                </a:ext>
              </a:extLst>
            </p:cNvPr>
            <p:cNvCxnSpPr/>
            <p:nvPr/>
          </p:nvCxnSpPr>
          <p:spPr>
            <a:xfrm>
              <a:off x="0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Graphic 34" descr="Pineapple outline">
            <a:extLst>
              <a:ext uri="{FF2B5EF4-FFF2-40B4-BE49-F238E27FC236}">
                <a16:creationId xmlns:a16="http://schemas.microsoft.com/office/drawing/2014/main" id="{49DB6623-820A-D148-A8B0-7012B90B6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1779">
            <a:off x="7198014" y="1732262"/>
            <a:ext cx="1418970" cy="1418970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4E3951CA-E0E4-E7D5-9C58-468744FD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620" y="692862"/>
            <a:ext cx="4526759" cy="864096"/>
          </a:xfrm>
          <a:prstGeom prst="rect">
            <a:avLst/>
          </a:prstGeom>
          <a:solidFill>
            <a:srgbClr val="00AEEF"/>
          </a:solidFill>
          <a:ln w="6350">
            <a:solidFill>
              <a:srgbClr val="00AEE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HEATS: May 2023</a:t>
            </a:r>
          </a:p>
        </p:txBody>
      </p:sp>
    </p:spTree>
    <p:extLst>
      <p:ext uri="{BB962C8B-B14F-4D97-AF65-F5344CB8AC3E}">
        <p14:creationId xmlns:p14="http://schemas.microsoft.com/office/powerpoint/2010/main" val="12078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on Us Primary Challenge 2023</a:t>
            </a:r>
            <a:br>
              <a:rPr lang="en-GB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HEATS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GillSans"/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GillSans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latin typeface="Gill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Let’s have fun with maths</a:t>
            </a:r>
          </a:p>
          <a:p>
            <a:pPr marL="457200" lvl="1" indent="0">
              <a:buNone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Well done for making it to the Heats!</a:t>
            </a:r>
          </a:p>
          <a:p>
            <a:pPr marL="457200" lvl="1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Let’s have a great time doing maths</a:t>
            </a:r>
          </a:p>
          <a:p>
            <a:pPr marL="457200" lvl="1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Who goes through to the Final?</a:t>
            </a:r>
          </a:p>
          <a:p>
            <a:pPr marL="1314450" lvl="2" indent="-457200">
              <a:buFont typeface="Wingdings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Today’s winning team</a:t>
            </a:r>
          </a:p>
          <a:p>
            <a:pPr marL="1314450" lvl="2" indent="-457200">
              <a:buFont typeface="Wingdings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Highest scoring runners up overall</a:t>
            </a:r>
          </a:p>
          <a:p>
            <a:pPr marL="457200" lvl="1" indent="0">
              <a:buNone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0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on Us Primary Challenge 2023</a:t>
            </a:r>
            <a:br>
              <a:rPr lang="en-GB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HEATS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GillSans"/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GillSans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latin typeface="Gill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we doing?</a:t>
            </a:r>
          </a:p>
          <a:p>
            <a:pPr marL="457200" lvl="1" indent="0">
              <a:buNone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3 rounds</a:t>
            </a:r>
          </a:p>
          <a:p>
            <a:pPr lvl="2">
              <a:buFont typeface="Arial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Round 1: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Dominoes,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Pentominoes,T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-Shapes</a:t>
            </a:r>
          </a:p>
          <a:p>
            <a:pPr lvl="2">
              <a:buFont typeface="Arial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Round 2: 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24 Game</a:t>
            </a:r>
          </a:p>
          <a:p>
            <a:pPr lvl="2">
              <a:buFont typeface="Arial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Round 3: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Code Breaking</a:t>
            </a:r>
          </a:p>
          <a:p>
            <a:pPr marL="457200" lvl="1" indent="0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Team and Individual tasks</a:t>
            </a:r>
          </a:p>
          <a:p>
            <a:pPr marL="457200" lvl="1" indent="0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Listen carefully to instructions</a:t>
            </a:r>
          </a:p>
          <a:p>
            <a:pPr marL="457200" lvl="1" indent="0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Teacher referees: scoring</a:t>
            </a:r>
          </a:p>
        </p:txBody>
      </p:sp>
    </p:spTree>
    <p:extLst>
      <p:ext uri="{BB962C8B-B14F-4D97-AF65-F5344CB8AC3E}">
        <p14:creationId xmlns:p14="http://schemas.microsoft.com/office/powerpoint/2010/main" val="100675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31132"/>
            <a:ext cx="8229600" cy="426216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solidFill>
                  <a:srgbClr val="EE1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activity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 minutes total</a:t>
            </a:r>
            <a:endParaRPr lang="en-GB" b="1" dirty="0">
              <a:solidFill>
                <a:srgbClr val="EE1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3 puzzles – 1 of each and then 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Bonus puzzles* –3 of each and then 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Super Bonus puzzles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can use up to 3 Exchange Cards</a:t>
            </a:r>
            <a:endParaRPr lang="en-GB" b="1" i="1" dirty="0">
              <a:solidFill>
                <a:srgbClr val="EE1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23528" y="980728"/>
            <a:ext cx="856895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Round 1: Dominoes, Pentominoes and T-Shapes</a:t>
            </a:r>
            <a:endParaRPr lang="en-GB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E33F4B-30C3-F94F-8CF4-9BB0F3C4EAC0}"/>
              </a:ext>
            </a:extLst>
          </p:cNvPr>
          <p:cNvGrpSpPr/>
          <p:nvPr/>
        </p:nvGrpSpPr>
        <p:grpSpPr>
          <a:xfrm rot="1730100">
            <a:off x="7403020" y="4230992"/>
            <a:ext cx="833650" cy="759901"/>
            <a:chOff x="0" y="0"/>
            <a:chExt cx="1371465" cy="125009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A832FA7-D0A6-AD41-B8E5-4E1A51100776}"/>
                </a:ext>
              </a:extLst>
            </p:cNvPr>
            <p:cNvSpPr/>
            <p:nvPr/>
          </p:nvSpPr>
          <p:spPr>
            <a:xfrm rot="5400000">
              <a:off x="-300809" y="309342"/>
              <a:ext cx="1248683" cy="630000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0968E4E-BA97-4940-B8B7-98AD13468091}"/>
                </a:ext>
              </a:extLst>
            </p:cNvPr>
            <p:cNvGrpSpPr/>
            <p:nvPr/>
          </p:nvGrpSpPr>
          <p:grpSpPr>
            <a:xfrm>
              <a:off x="117566" y="179076"/>
              <a:ext cx="391885" cy="404948"/>
              <a:chOff x="0" y="0"/>
              <a:chExt cx="391885" cy="40494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779DA9C-69EE-FC42-9753-D4F934D4C6DC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5EACB9E-1628-E348-AE2F-73D090EB09DE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AFA4721-296F-D341-B5E0-52C272C9F52D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486A54-7282-004D-8AF1-378103E045EB}"/>
                </a:ext>
              </a:extLst>
            </p:cNvPr>
            <p:cNvGrpSpPr/>
            <p:nvPr/>
          </p:nvGrpSpPr>
          <p:grpSpPr>
            <a:xfrm>
              <a:off x="117566" y="740779"/>
              <a:ext cx="391885" cy="404948"/>
              <a:chOff x="0" y="0"/>
              <a:chExt cx="391885" cy="40494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522967B-87D6-634A-A4D8-50D27A3621B9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B70A6B2-9EB0-234B-89A2-688DB5133336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0833C18-6AA5-BB4F-98D8-F1389A45196A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FF66CE0-5DC9-3745-9C5B-8CD81B7FCC48}"/>
                </a:ext>
              </a:extLst>
            </p:cNvPr>
            <p:cNvSpPr/>
            <p:nvPr/>
          </p:nvSpPr>
          <p:spPr>
            <a:xfrm rot="5400000">
              <a:off x="430394" y="309024"/>
              <a:ext cx="1248683" cy="63345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7E31B-8144-2549-8B4B-23941CE04A95}"/>
                </a:ext>
              </a:extLst>
            </p:cNvPr>
            <p:cNvCxnSpPr/>
            <p:nvPr/>
          </p:nvCxnSpPr>
          <p:spPr>
            <a:xfrm>
              <a:off x="718457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802A3A-C2A9-9046-AA06-2652B0D12F5C}"/>
                </a:ext>
              </a:extLst>
            </p:cNvPr>
            <p:cNvGrpSpPr/>
            <p:nvPr/>
          </p:nvGrpSpPr>
          <p:grpSpPr>
            <a:xfrm>
              <a:off x="822960" y="152950"/>
              <a:ext cx="391886" cy="418012"/>
              <a:chOff x="0" y="0"/>
              <a:chExt cx="391886" cy="41801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2D47533-B316-0047-BB1F-6F02B88ACFB0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24EE4A4-9A76-A342-8869-FCEFED138AF4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2D3488-0D4A-9A40-9D50-5D9B707207B8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A4062A1-06B3-6C4E-BEBF-E44361BFA7FA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045D5F9-7638-224B-884D-C03367FD86E5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10396EF-0F3A-CA42-B4FC-740DE4D2D6E4}"/>
                </a:ext>
              </a:extLst>
            </p:cNvPr>
            <p:cNvGrpSpPr/>
            <p:nvPr/>
          </p:nvGrpSpPr>
          <p:grpSpPr>
            <a:xfrm>
              <a:off x="836023" y="740779"/>
              <a:ext cx="391886" cy="418012"/>
              <a:chOff x="0" y="0"/>
              <a:chExt cx="391886" cy="41801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8CCDDA4-8F0B-1942-9E9A-8054C315586B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931CC7D-2107-B541-A107-F65723EEBC9C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13A9CAF-28CD-2540-AEDD-D5AF1CE690D7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8A4B92C-7F54-184B-9CF7-2EE7E172F57D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33082BF-D361-0F47-B697-8FDF54FD242B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70B076-151D-2B4E-A234-A3B531E59E26}"/>
                </a:ext>
              </a:extLst>
            </p:cNvPr>
            <p:cNvCxnSpPr/>
            <p:nvPr/>
          </p:nvCxnSpPr>
          <p:spPr>
            <a:xfrm>
              <a:off x="0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40BE8C-7914-9D2E-0D1B-38652383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1369" y="5482247"/>
            <a:ext cx="901262" cy="93336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16.png" descr="A picture containing text, clock, first-aid kit&#10;&#10;Description automatically generated">
            <a:extLst>
              <a:ext uri="{FF2B5EF4-FFF2-40B4-BE49-F238E27FC236}">
                <a16:creationId xmlns:a16="http://schemas.microsoft.com/office/drawing/2014/main" id="{383D9B98-7CB9-6E89-714D-466F00F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15745">
            <a:off x="6793821" y="1907673"/>
            <a:ext cx="2252178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50F8F3-0743-4DD9-4A99-E863FAD20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26100"/>
              </p:ext>
            </p:extLst>
          </p:nvPr>
        </p:nvGraphicFramePr>
        <p:xfrm>
          <a:off x="5220072" y="1794071"/>
          <a:ext cx="3050800" cy="2293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700">
                  <a:extLst>
                    <a:ext uri="{9D8B030D-6E8A-4147-A177-3AD203B41FA5}">
                      <a16:colId xmlns:a16="http://schemas.microsoft.com/office/drawing/2014/main" val="927306537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3699063010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3245171476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4025341540"/>
                    </a:ext>
                  </a:extLst>
                </a:gridCol>
              </a:tblGrid>
              <a:tr h="646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algn="ctr"/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551748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573629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513463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32017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A2517E7-CA30-2A93-752B-E66220E2038B}"/>
              </a:ext>
            </a:extLst>
          </p:cNvPr>
          <p:cNvSpPr txBox="1">
            <a:spLocks/>
          </p:cNvSpPr>
          <p:nvPr/>
        </p:nvSpPr>
        <p:spPr>
          <a:xfrm>
            <a:off x="473380" y="620688"/>
            <a:ext cx="7797491" cy="504056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R1: Dominoes, Pentominoes and T-Shapes. 		     Part </a:t>
            </a:r>
            <a:r>
              <a:rPr lang="en-GB" sz="2000" dirty="0">
                <a:latin typeface="+mj-lt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97D1-B8D4-3651-9816-BE5826FB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212" y="4129268"/>
            <a:ext cx="2376264" cy="2896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4C0D9-EC66-B6D2-95A4-3C7BF06FB9A9}"/>
              </a:ext>
            </a:extLst>
          </p:cNvPr>
          <p:cNvSpPr txBox="1"/>
          <p:nvPr/>
        </p:nvSpPr>
        <p:spPr>
          <a:xfrm>
            <a:off x="971600" y="2557065"/>
            <a:ext cx="38164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Pentominoes</a:t>
            </a:r>
          </a:p>
          <a:p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a 5 x 5 square. Record the pieces (letters) you use.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a new 5 x 5 square, with at least one piece changed.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2CA1A-7768-539F-C865-DCB46935625B}"/>
              </a:ext>
            </a:extLst>
          </p:cNvPr>
          <p:cNvSpPr txBox="1"/>
          <p:nvPr/>
        </p:nvSpPr>
        <p:spPr>
          <a:xfrm>
            <a:off x="5114065" y="142473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Dominoes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E946D-BF6C-C4AE-9BAE-45A3E9967A8E}"/>
              </a:ext>
            </a:extLst>
          </p:cNvPr>
          <p:cNvSpPr txBox="1"/>
          <p:nvPr/>
        </p:nvSpPr>
        <p:spPr>
          <a:xfrm>
            <a:off x="2765275" y="501325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T-Shapes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4AD4E-28C4-D4CA-DD1D-B2AA51098199}"/>
              </a:ext>
            </a:extLst>
          </p:cNvPr>
          <p:cNvSpPr txBox="1"/>
          <p:nvPr/>
        </p:nvSpPr>
        <p:spPr>
          <a:xfrm>
            <a:off x="611561" y="1475409"/>
            <a:ext cx="4307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1:</a:t>
            </a:r>
          </a:p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complete all three puzzles before moving onto Bonus puzzles.</a:t>
            </a:r>
          </a:p>
        </p:txBody>
      </p:sp>
    </p:spTree>
    <p:extLst>
      <p:ext uri="{BB962C8B-B14F-4D97-AF65-F5344CB8AC3E}">
        <p14:creationId xmlns:p14="http://schemas.microsoft.com/office/powerpoint/2010/main" val="217985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71BA9-239F-E747-BFD9-F7A13A7B6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44" y="2420888"/>
            <a:ext cx="2880711" cy="28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GB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 rounds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 minutes per round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Points for claimed cards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Be confident and ready with last step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Here’s a reminder of the rules …</a:t>
            </a:r>
          </a:p>
          <a:p>
            <a:pPr marL="457200" lvl="1" indent="0">
              <a:buNone/>
            </a:pPr>
            <a:endParaRPr lang="en-GB" sz="3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Claiming a card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 hand firmly on card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it there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Referee decides who was first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Announce last step first:  8 x 3   12 x 2   18 + 6 …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Then lift hand and give full solution</a:t>
            </a:r>
          </a:p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Hesitations, mistakes and stuck…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Card removed if too slow or a mistake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players can decide to pass – 3 times / round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same time, referee decides or removes card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1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up points at end of round and record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Referee checks and signs</a:t>
            </a:r>
          </a:p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around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A: clockwise,  B: stay put,  C: anti-clockwise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whistle = start the round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whistle = stop and score</a:t>
            </a:r>
          </a:p>
          <a:p>
            <a:pPr marL="45720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(if started claiming, can continue)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76064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68306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6254</TotalTime>
  <Words>650</Words>
  <Application>Microsoft Macintosh PowerPoint</Application>
  <PresentationFormat>On-screen Show (4:3)</PresentationFormat>
  <Paragraphs>140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GillSans</vt:lpstr>
      <vt:lpstr>Trebuchet MS</vt:lpstr>
      <vt:lpstr>Wingdings</vt:lpstr>
      <vt:lpstr>Office Theme</vt:lpstr>
      <vt:lpstr>1_Office Theme</vt:lpstr>
      <vt:lpstr>PRIMARY CHALLENGE 2023</vt:lpstr>
      <vt:lpstr>  Count on Us Primary Challenge 2023 HEATS  </vt:lpstr>
      <vt:lpstr>  Count on Us Primary Challenge 2023 HEATS  </vt:lpstr>
      <vt:lpstr>PowerPoint Presentation</vt:lpstr>
      <vt:lpstr>PowerPoint Presentation</vt:lpstr>
      <vt:lpstr>Round 2:  24® Game</vt:lpstr>
      <vt:lpstr>Round 2:  24® Game</vt:lpstr>
      <vt:lpstr>Round 2:  24® Game</vt:lpstr>
      <vt:lpstr>Round 2:  24® Game</vt:lpstr>
      <vt:lpstr>BREAK  TIME</vt:lpstr>
      <vt:lpstr>Round 3:  Code Breaking    A Day Trip</vt:lpstr>
      <vt:lpstr>Round 3:  Code Breaking    A Day Trip</vt:lpstr>
      <vt:lpstr>Round 3:  Code Breaking    A Day Trip</vt:lpstr>
      <vt:lpstr>Round 3:  Code Breaking    A Day Trip</vt:lpstr>
      <vt:lpstr>PowerPoint Presentation</vt:lpstr>
      <vt:lpstr>PowerPoint Presentation</vt:lpstr>
      <vt:lpstr>PowerPoint Presentation</vt:lpstr>
    </vt:vector>
  </TitlesOfParts>
  <Company>Greater London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McAdam</dc:creator>
  <cp:lastModifiedBy>Chris Olley</cp:lastModifiedBy>
  <cp:revision>141</cp:revision>
  <cp:lastPrinted>2019-03-07T09:42:37Z</cp:lastPrinted>
  <dcterms:created xsi:type="dcterms:W3CDTF">2016-11-02T15:13:06Z</dcterms:created>
  <dcterms:modified xsi:type="dcterms:W3CDTF">2023-05-15T21:10:13Z</dcterms:modified>
</cp:coreProperties>
</file>